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74" r:id="rId6"/>
    <p:sldId id="277" r:id="rId7"/>
    <p:sldId id="275" r:id="rId8"/>
    <p:sldId id="278" r:id="rId9"/>
    <p:sldId id="279" r:id="rId10"/>
    <p:sldId id="284" r:id="rId11"/>
    <p:sldId id="276" r:id="rId12"/>
    <p:sldId id="292" r:id="rId13"/>
    <p:sldId id="293" r:id="rId14"/>
    <p:sldId id="280" r:id="rId15"/>
    <p:sldId id="294" r:id="rId16"/>
    <p:sldId id="297" r:id="rId17"/>
    <p:sldId id="296" r:id="rId18"/>
    <p:sldId id="299" r:id="rId19"/>
    <p:sldId id="300" r:id="rId20"/>
    <p:sldId id="295" r:id="rId21"/>
    <p:sldId id="281" r:id="rId22"/>
    <p:sldId id="289" r:id="rId23"/>
    <p:sldId id="290" r:id="rId24"/>
    <p:sldId id="291" r:id="rId25"/>
    <p:sldId id="285" r:id="rId26"/>
    <p:sldId id="283" r:id="rId27"/>
    <p:sldId id="27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9"/>
    <p:restoredTop sz="94694"/>
  </p:normalViewPr>
  <p:slideViewPr>
    <p:cSldViewPr>
      <p:cViewPr varScale="1">
        <p:scale>
          <a:sx n="69" d="100"/>
          <a:sy n="69" d="100"/>
        </p:scale>
        <p:origin x="216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020" y="-356152"/>
            <a:ext cx="16756660" cy="5499009"/>
            <a:chOff x="-51020" y="-356152"/>
            <a:chExt cx="16756660" cy="5499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020" y="-356152"/>
              <a:ext cx="16756660" cy="54990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10085" y="1416189"/>
            <a:ext cx="2675630" cy="23081"/>
            <a:chOff x="15610085" y="1416189"/>
            <a:chExt cx="2675630" cy="23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10085" y="1416189"/>
              <a:ext cx="2675630" cy="230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693141" y="1043261"/>
            <a:ext cx="34126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78787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Medium" pitchFamily="34" charset="0"/>
              </a:rPr>
              <a:t>산학연계프로젝트 중간발표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6962" y="3155143"/>
            <a:ext cx="26182924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old" pitchFamily="34" charset="0"/>
              </a:rPr>
              <a:t>소비활동 데이터 수집 솔루션 개발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3992529" y="5122449"/>
            <a:ext cx="2621274" cy="2621274"/>
            <a:chOff x="13992529" y="5122449"/>
            <a:chExt cx="2621274" cy="2621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2529" y="5122449"/>
              <a:ext cx="2621274" cy="26212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597956" y="5617035"/>
            <a:ext cx="3486552" cy="14885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Contact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굿샵 정용희 대표님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goodshop-co@naver.com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86790" y="4722156"/>
            <a:ext cx="100252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7777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Medium" pitchFamily="34" charset="0"/>
              </a:rPr>
              <a:t>Wework 김지현 박수련 안도영 이상민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활용 도구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Pretendard" pitchFamily="34" charset="0"/>
              </a:rPr>
              <a:t>과제 해결 방안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755BF29-8297-9321-1654-B5DB3955E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569" y="3706004"/>
            <a:ext cx="4331034" cy="1602875"/>
          </a:xfrm>
          <a:prstGeom prst="rect">
            <a:avLst/>
          </a:prstGeom>
        </p:spPr>
      </p:pic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FC155868-91DB-A60C-9C99-4435F211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100" y="3695700"/>
            <a:ext cx="3367970" cy="206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gres is a great pub/sub &amp; job server">
            <a:extLst>
              <a:ext uri="{FF2B5EF4-FFF2-40B4-BE49-F238E27FC236}">
                <a16:creationId xmlns:a16="http://schemas.microsoft.com/office/drawing/2014/main" id="{D9B0B870-4593-AE40-58AF-277E1E6C3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1" t="26785" r="15823" b="27199"/>
          <a:stretch/>
        </p:blipFill>
        <p:spPr bwMode="auto">
          <a:xfrm>
            <a:off x="11140567" y="3706004"/>
            <a:ext cx="4250310" cy="16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Web Services - Wikipedia">
            <a:extLst>
              <a:ext uri="{FF2B5EF4-FFF2-40B4-BE49-F238E27FC236}">
                <a16:creationId xmlns:a16="http://schemas.microsoft.com/office/drawing/2014/main" id="{8D10028D-CCC2-4549-8A83-3A9CC050C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4" y="6184348"/>
            <a:ext cx="3433458" cy="206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changes its compromised SSH key">
            <a:extLst>
              <a:ext uri="{FF2B5EF4-FFF2-40B4-BE49-F238E27FC236}">
                <a16:creationId xmlns:a16="http://schemas.microsoft.com/office/drawing/2014/main" id="{34CDBDF5-8755-79D9-4223-E92CE304E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 r="17722"/>
          <a:stretch/>
        </p:blipFill>
        <p:spPr bwMode="auto">
          <a:xfrm>
            <a:off x="10051200" y="5755775"/>
            <a:ext cx="3219004" cy="29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90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C6D6C-3116-0D8F-AB39-A9BA9964EB3B}"/>
              </a:ext>
            </a:extLst>
          </p:cNvPr>
          <p:cNvSpPr txBox="1"/>
          <p:nvPr/>
        </p:nvSpPr>
        <p:spPr>
          <a:xfrm>
            <a:off x="2057400" y="2019300"/>
            <a:ext cx="70866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</a:t>
            </a:r>
            <a:r>
              <a:rPr kumimoji="1" lang="en-US" altLang="ko-KR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6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6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6000" b="1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개발</a:t>
            </a:r>
            <a:r>
              <a:rPr lang="en-US" altLang="ko-Kore-KR" sz="6000" b="1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6000" b="1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결과</a:t>
            </a:r>
            <a:r>
              <a:rPr lang="en-US" altLang="ko-Kore-KR" sz="6000" b="1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6000" b="1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및</a:t>
            </a:r>
            <a:r>
              <a:rPr lang="en-US" altLang="ko-Kore-KR" sz="6000" b="1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6000" b="1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현황</a:t>
            </a:r>
            <a:r>
              <a:rPr lang="en-US" altLang="ko-Kore-KR" sz="6000" b="1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 </a:t>
            </a:r>
            <a:endParaRPr lang="en-US" altLang="ko-Kore-KR" sz="6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48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-</a:t>
            </a:r>
            <a:r>
              <a:rPr lang="ko-KR" altLang="en-US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구성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요소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별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개발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사항</a:t>
            </a:r>
            <a:endParaRPr lang="en-US" altLang="ko-Kore-KR" sz="2800" dirty="0">
              <a:solidFill>
                <a:srgbClr val="F8F8F6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Noto Sans CJK KR Black" pitchFamily="34" charset="0"/>
            </a:endParaRPr>
          </a:p>
          <a:p>
            <a:r>
              <a:rPr lang="en-US" altLang="ko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-</a:t>
            </a:r>
            <a:r>
              <a:rPr lang="ko-KR" altLang="en-US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목표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대비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개발성과</a:t>
            </a:r>
            <a:endParaRPr lang="en-US" altLang="ko-Kore-KR" sz="2800" dirty="0">
              <a:solidFill>
                <a:srgbClr val="F8F8F6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Noto Sans CJK KR Black" pitchFamily="34" charset="0"/>
            </a:endParaRPr>
          </a:p>
          <a:p>
            <a:r>
              <a:rPr lang="en-US" altLang="ko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-</a:t>
            </a:r>
            <a:r>
              <a:rPr lang="ko-KR" altLang="en-US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기대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효과</a:t>
            </a:r>
            <a:endParaRPr lang="en-US" altLang="ko-Kore-KR" sz="2800" dirty="0">
              <a:solidFill>
                <a:srgbClr val="F8F8F6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Noto Sans CJK KR Black" pitchFamily="34" charset="0"/>
            </a:endParaRPr>
          </a:p>
          <a:p>
            <a:r>
              <a:rPr lang="en-US" altLang="ko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-</a:t>
            </a:r>
            <a:r>
              <a:rPr lang="ko-KR" altLang="en-US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과제를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통해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배운내용</a:t>
            </a:r>
            <a:endParaRPr lang="en-US" altLang="ko-Kore-KR" sz="2800" dirty="0">
              <a:solidFill>
                <a:srgbClr val="F8F8F6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Noto Sans CJK KR Black" pitchFamily="34" charset="0"/>
            </a:endParaRPr>
          </a:p>
          <a:p>
            <a:r>
              <a:rPr lang="en-US" altLang="ko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-</a:t>
            </a:r>
            <a:r>
              <a:rPr lang="ko-KR" altLang="en-US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향후</a:t>
            </a:r>
            <a:r>
              <a:rPr lang="en-US" altLang="ko-Kore-KR" sz="28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계획</a:t>
            </a:r>
            <a:endParaRPr lang="en-US" altLang="ko-Kore-KR" sz="2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110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로그인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793627-72EA-B039-F4DB-DB460243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90" y="2581057"/>
            <a:ext cx="6697680" cy="64822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AB6001-16E5-51D4-E9E0-AAC55EE2A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9" r="14585"/>
          <a:stretch/>
        </p:blipFill>
        <p:spPr>
          <a:xfrm>
            <a:off x="9982200" y="2581057"/>
            <a:ext cx="6697680" cy="652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1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회원 가입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12D242-7045-90D6-8307-F1604B7D0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857" y="2218440"/>
            <a:ext cx="7772400" cy="7325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81DBBB-825E-7922-6DDF-B9B7961C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2206300"/>
            <a:ext cx="7772400" cy="73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5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메인 화면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2BFDD3-927C-3335-67F4-41F037B14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8"/>
          <a:stretch/>
        </p:blipFill>
        <p:spPr>
          <a:xfrm>
            <a:off x="9677400" y="2244400"/>
            <a:ext cx="7773543" cy="34961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A787E-0A03-9C16-7726-ECFFF69335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09"/>
          <a:stretch/>
        </p:blipFill>
        <p:spPr>
          <a:xfrm>
            <a:off x="9677401" y="5962738"/>
            <a:ext cx="7781786" cy="3672321"/>
          </a:xfrm>
          <a:prstGeom prst="rect">
            <a:avLst/>
          </a:prstGeom>
        </p:spPr>
      </p:pic>
      <p:pic>
        <p:nvPicPr>
          <p:cNvPr id="9" name="그림 8" descr="텍스트, 스크린샷, 병, 소프트웨어이(가) 표시된 사진&#10;&#10;자동 생성된 설명">
            <a:extLst>
              <a:ext uri="{FF2B5EF4-FFF2-40B4-BE49-F238E27FC236}">
                <a16:creationId xmlns:a16="http://schemas.microsoft.com/office/drawing/2014/main" id="{C23794C3-C585-C821-52A7-891FBD951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19" y="3619500"/>
            <a:ext cx="8081781" cy="50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6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상품 상세 화면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1A9EA-CBBC-2A4F-C0C1-CDE49FFDE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888" y="2408157"/>
            <a:ext cx="7100712" cy="327956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EDEC94-BED0-26E1-1924-F1142AEAEC79}"/>
              </a:ext>
            </a:extLst>
          </p:cNvPr>
          <p:cNvGrpSpPr/>
          <p:nvPr/>
        </p:nvGrpSpPr>
        <p:grpSpPr>
          <a:xfrm>
            <a:off x="10298288" y="6391824"/>
            <a:ext cx="7075312" cy="3255940"/>
            <a:chOff x="9227642" y="3673695"/>
            <a:chExt cx="8603158" cy="39590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2DB9F80-6639-9918-FC62-1D92BB9B5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7642" y="3673695"/>
              <a:ext cx="8603158" cy="3959029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4B262DB-675B-E6F8-6F9A-BE0313C5B2EE}"/>
                </a:ext>
              </a:extLst>
            </p:cNvPr>
            <p:cNvSpPr/>
            <p:nvPr/>
          </p:nvSpPr>
          <p:spPr>
            <a:xfrm>
              <a:off x="15163800" y="6362700"/>
              <a:ext cx="1752600" cy="685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그림 11" descr="텍스트, 병, 음료, 스크린샷이(가) 표시된 사진&#10;&#10;자동 생성된 설명">
            <a:extLst>
              <a:ext uri="{FF2B5EF4-FFF2-40B4-BE49-F238E27FC236}">
                <a16:creationId xmlns:a16="http://schemas.microsoft.com/office/drawing/2014/main" id="{8B133602-A07A-84B9-6451-57F14F66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75306"/>
            <a:ext cx="8779513" cy="5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7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상품 검색 화면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BA76C17F-9146-3C01-257A-3741DC3A7B24}"/>
              </a:ext>
            </a:extLst>
          </p:cNvPr>
          <p:cNvGrpSpPr/>
          <p:nvPr/>
        </p:nvGrpSpPr>
        <p:grpSpPr>
          <a:xfrm>
            <a:off x="11354191" y="4049126"/>
            <a:ext cx="6171429" cy="3506143"/>
            <a:chOff x="11354191" y="4049126"/>
            <a:chExt cx="6171429" cy="3506143"/>
          </a:xfrm>
        </p:grpSpPr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8266745B-D453-60C3-C99E-8DD904EC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4191" y="4049126"/>
              <a:ext cx="6171429" cy="3506143"/>
            </a:xfrm>
            <a:prstGeom prst="rect">
              <a:avLst/>
            </a:prstGeom>
          </p:spPr>
        </p:pic>
      </p:grpSp>
      <p:pic>
        <p:nvPicPr>
          <p:cNvPr id="15" name="그림 14" descr="텍스트, 병, 음료, 스크린샷이(가) 표시된 사진&#10;&#10;자동 생성된 설명">
            <a:extLst>
              <a:ext uri="{FF2B5EF4-FFF2-40B4-BE49-F238E27FC236}">
                <a16:creationId xmlns:a16="http://schemas.microsoft.com/office/drawing/2014/main" id="{ABA96E90-26A9-7E58-8026-4AD69C91A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8" y="3247788"/>
            <a:ext cx="9255610" cy="58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7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소비자용 마이페이지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2DEAF1-9FFD-DC8D-837E-974E425CE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046" y="2956379"/>
            <a:ext cx="13839650" cy="63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장바구니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4958DF-DE71-45F3-DD3F-5B85753C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052" y="2213920"/>
            <a:ext cx="11057896" cy="73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1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주문 페이지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FB34C4-1733-65D3-D8AC-4A96F6305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547461"/>
            <a:ext cx="10820400" cy="69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9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4041" y="3896438"/>
            <a:ext cx="4531917" cy="1238095"/>
            <a:chOff x="1734041" y="3896438"/>
            <a:chExt cx="4531917" cy="1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4041" y="3896438"/>
              <a:ext cx="4531917" cy="123809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06505" y="5417017"/>
            <a:ext cx="6797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과제 개요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924517" y="3467867"/>
            <a:ext cx="857143" cy="857143"/>
            <a:chOff x="1924517" y="3467867"/>
            <a:chExt cx="857143" cy="8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24517" y="3467867"/>
              <a:ext cx="857143" cy="857143"/>
              <a:chOff x="1924517" y="3467867"/>
              <a:chExt cx="857143" cy="8571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24517" y="3467867"/>
                <a:ext cx="857143" cy="85714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2149700" y="3613886"/>
              <a:ext cx="406777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700" dirty="0">
                  <a:solidFill>
                    <a:srgbClr val="00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Noto Sans CJK KR Black" pitchFamily="34" charset="0"/>
                </a:rPr>
                <a:t>1</a:t>
              </a:r>
              <a:endParaRPr 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23076" y="5452351"/>
            <a:ext cx="6797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과제 해결 방안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12190" y="5452351"/>
            <a:ext cx="6797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개발 결과 및 현황 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52229" y="113667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857143" y="1308380"/>
            <a:ext cx="14571430" cy="1546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8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CONTENTS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923075" y="3896438"/>
            <a:ext cx="4531917" cy="1238095"/>
            <a:chOff x="6923075" y="3896438"/>
            <a:chExt cx="4531917" cy="1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3075" y="3896438"/>
              <a:ext cx="4531917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13551" y="3467867"/>
            <a:ext cx="857143" cy="857143"/>
            <a:chOff x="7113551" y="3467867"/>
            <a:chExt cx="857143" cy="857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13551" y="3467867"/>
              <a:ext cx="857143" cy="857143"/>
              <a:chOff x="7113551" y="3467867"/>
              <a:chExt cx="857143" cy="85714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113551" y="3467867"/>
                <a:ext cx="857143" cy="857143"/>
              </a:xfrm>
              <a:prstGeom prst="rect">
                <a:avLst/>
              </a:prstGeom>
            </p:spPr>
          </p:pic>
        </p:grpSp>
        <p:sp>
          <p:nvSpPr>
            <p:cNvPr id="23" name="Object 23"/>
            <p:cNvSpPr txBox="1"/>
            <p:nvPr/>
          </p:nvSpPr>
          <p:spPr>
            <a:xfrm>
              <a:off x="7338736" y="3613881"/>
              <a:ext cx="406777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700" dirty="0">
                  <a:solidFill>
                    <a:srgbClr val="00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Noto Sans CJK KR Black" pitchFamily="34" charset="0"/>
                </a:rPr>
                <a:t>2</a:t>
              </a:r>
              <a:endParaRPr 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12098339" y="3896438"/>
            <a:ext cx="4531917" cy="1238095"/>
            <a:chOff x="12098339" y="3896438"/>
            <a:chExt cx="4531917" cy="12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8339" y="3896438"/>
              <a:ext cx="4531917" cy="12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98400" y="3467867"/>
            <a:ext cx="857143" cy="857143"/>
            <a:chOff x="12298400" y="3467867"/>
            <a:chExt cx="857143" cy="8571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298400" y="3467867"/>
              <a:ext cx="857143" cy="857143"/>
              <a:chOff x="12298400" y="3467867"/>
              <a:chExt cx="857143" cy="85714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98400" y="3467867"/>
                <a:ext cx="857143" cy="857143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12523556" y="3613881"/>
              <a:ext cx="406777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700" dirty="0">
                  <a:solidFill>
                    <a:srgbClr val="00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Noto Sans CJK KR Black" pitchFamily="34" charset="0"/>
                </a:rPr>
                <a:t>3</a:t>
              </a:r>
              <a:endParaRPr lang="en-US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734038" y="6348273"/>
            <a:ext cx="67978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추진 배경 </a:t>
            </a:r>
          </a:p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기업 요구사항</a:t>
            </a:r>
          </a:p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과제 목표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12494" y="6239295"/>
            <a:ext cx="679787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접근 방법</a:t>
            </a:r>
          </a:p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시스템 구조 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112190" y="6239295"/>
            <a:ext cx="679787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구성 요소 별 개발 사항</a:t>
            </a:r>
          </a:p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목표 대비 개발성과</a:t>
            </a:r>
          </a:p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기대 효과</a:t>
            </a:r>
          </a:p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과제를 통통해 배운내용</a:t>
            </a:r>
          </a:p>
          <a:p>
            <a:r>
              <a:rPr lang="en-US" sz="2000" dirty="0">
                <a:solidFill>
                  <a:srgbClr val="F8F8F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향후 계획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판매자용 마이페이지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9C4D98-AB1D-1184-73E7-47597DEE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266" y="2781300"/>
            <a:ext cx="15194420" cy="60534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EADBE3-BC9B-1FBF-06C6-14A96CF54807}"/>
              </a:ext>
            </a:extLst>
          </p:cNvPr>
          <p:cNvSpPr/>
          <p:nvPr/>
        </p:nvSpPr>
        <p:spPr>
          <a:xfrm>
            <a:off x="4419600" y="6667500"/>
            <a:ext cx="11277600" cy="2167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090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목표 대비 개발 성과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6B2BA7-EB6B-7410-4D6D-3FA2680F6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764327"/>
            <a:ext cx="10636250" cy="632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17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목표 대비 개발 성과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4430F0DF-EB24-EB1E-7260-06D0242B642A}"/>
              </a:ext>
            </a:extLst>
          </p:cNvPr>
          <p:cNvGrpSpPr/>
          <p:nvPr/>
        </p:nvGrpSpPr>
        <p:grpSpPr>
          <a:xfrm>
            <a:off x="2179153" y="2848352"/>
            <a:ext cx="2870253" cy="6171429"/>
            <a:chOff x="2179153" y="2848352"/>
            <a:chExt cx="2870253" cy="6171429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AE3DF8BF-FB72-63D8-E1DE-CD7318A7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9153" y="2848352"/>
              <a:ext cx="2870253" cy="6171429"/>
            </a:xfrm>
            <a:prstGeom prst="rect">
              <a:avLst/>
            </a:prstGeom>
          </p:spPr>
        </p:pic>
      </p:grp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C667B09C-F955-5219-C90B-39FDE06123BA}"/>
              </a:ext>
            </a:extLst>
          </p:cNvPr>
          <p:cNvGrpSpPr/>
          <p:nvPr/>
        </p:nvGrpSpPr>
        <p:grpSpPr>
          <a:xfrm>
            <a:off x="10354222" y="2848352"/>
            <a:ext cx="2832409" cy="6171429"/>
            <a:chOff x="10354222" y="2848352"/>
            <a:chExt cx="2832409" cy="6171429"/>
          </a:xfrm>
        </p:grpSpPr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63BA1685-C36A-1B13-03D2-54BA79EA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4222" y="2848352"/>
              <a:ext cx="2832409" cy="6171429"/>
            </a:xfrm>
            <a:prstGeom prst="rect">
              <a:avLst/>
            </a:prstGeom>
          </p:spPr>
        </p:pic>
      </p:grpSp>
      <p:sp>
        <p:nvSpPr>
          <p:cNvPr id="12" name="Object 18">
            <a:extLst>
              <a:ext uri="{FF2B5EF4-FFF2-40B4-BE49-F238E27FC236}">
                <a16:creationId xmlns:a16="http://schemas.microsoft.com/office/drawing/2014/main" id="{C98DCD18-275A-FD8A-ABB2-367C9EA43363}"/>
              </a:ext>
            </a:extLst>
          </p:cNvPr>
          <p:cNvSpPr txBox="1"/>
          <p:nvPr/>
        </p:nvSpPr>
        <p:spPr>
          <a:xfrm>
            <a:off x="5587920" y="4600733"/>
            <a:ext cx="393708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[메인페이지]</a:t>
            </a:r>
          </a:p>
          <a:p>
            <a:r>
              <a:rPr lang="en-US" sz="24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    </a:t>
            </a:r>
          </a:p>
          <a:p>
            <a:r>
              <a:rPr lang="en-US" sz="24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- 이벤트가 진행되는 상품 등을 홍보할 수 있는 슬라이드</a:t>
            </a:r>
          </a:p>
          <a:p>
            <a:r>
              <a:rPr lang="en-US" sz="24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    </a:t>
            </a:r>
          </a:p>
          <a:p>
            <a:r>
              <a:rPr lang="en-US" sz="24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- 페이지 하단에는 4가지 메뉴버튼(홈, 상품목록, 찜, 마이페이지)</a:t>
            </a:r>
            <a:endParaRPr lang="en-US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Object 19">
            <a:extLst>
              <a:ext uri="{FF2B5EF4-FFF2-40B4-BE49-F238E27FC236}">
                <a16:creationId xmlns:a16="http://schemas.microsoft.com/office/drawing/2014/main" id="{B9F4B800-D396-5A1B-D72A-59F4785B8E27}"/>
              </a:ext>
            </a:extLst>
          </p:cNvPr>
          <p:cNvSpPr txBox="1"/>
          <p:nvPr/>
        </p:nvSpPr>
        <p:spPr>
          <a:xfrm>
            <a:off x="13294925" y="4600733"/>
            <a:ext cx="35531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[로그인 페이지]</a:t>
            </a:r>
            <a:endParaRPr lang="en-US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851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목표 대비 개발 성과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660E270D-BC39-BD41-599D-24662F42E311}"/>
              </a:ext>
            </a:extLst>
          </p:cNvPr>
          <p:cNvGrpSpPr/>
          <p:nvPr/>
        </p:nvGrpSpPr>
        <p:grpSpPr>
          <a:xfrm>
            <a:off x="1949359" y="3046154"/>
            <a:ext cx="2852469" cy="6171429"/>
            <a:chOff x="1949359" y="3046154"/>
            <a:chExt cx="2852469" cy="6171429"/>
          </a:xfrm>
        </p:grpSpPr>
        <p:pic>
          <p:nvPicPr>
            <p:cNvPr id="25" name="Object 12">
              <a:extLst>
                <a:ext uri="{FF2B5EF4-FFF2-40B4-BE49-F238E27FC236}">
                  <a16:creationId xmlns:a16="http://schemas.microsoft.com/office/drawing/2014/main" id="{885A9317-12D1-E9FA-6614-9EF632290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359" y="3046154"/>
              <a:ext cx="2852469" cy="6171429"/>
            </a:xfrm>
            <a:prstGeom prst="rect">
              <a:avLst/>
            </a:prstGeom>
          </p:spPr>
        </p:pic>
      </p:grp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E2C0FE0B-8D4D-47E0-1178-D06D768C5F42}"/>
              </a:ext>
            </a:extLst>
          </p:cNvPr>
          <p:cNvGrpSpPr/>
          <p:nvPr/>
        </p:nvGrpSpPr>
        <p:grpSpPr>
          <a:xfrm>
            <a:off x="10397275" y="3046154"/>
            <a:ext cx="2845161" cy="6171429"/>
            <a:chOff x="10397275" y="3046154"/>
            <a:chExt cx="2845161" cy="6171429"/>
          </a:xfrm>
        </p:grpSpPr>
        <p:pic>
          <p:nvPicPr>
            <p:cNvPr id="27" name="Object 15">
              <a:extLst>
                <a:ext uri="{FF2B5EF4-FFF2-40B4-BE49-F238E27FC236}">
                  <a16:creationId xmlns:a16="http://schemas.microsoft.com/office/drawing/2014/main" id="{A2570808-B539-8110-395D-E7A6ACB7E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7275" y="3046154"/>
              <a:ext cx="2845161" cy="6171429"/>
            </a:xfrm>
            <a:prstGeom prst="rect">
              <a:avLst/>
            </a:prstGeom>
          </p:spPr>
        </p:pic>
      </p:grpSp>
      <p:sp>
        <p:nvSpPr>
          <p:cNvPr id="28" name="Object 18">
            <a:extLst>
              <a:ext uri="{FF2B5EF4-FFF2-40B4-BE49-F238E27FC236}">
                <a16:creationId xmlns:a16="http://schemas.microsoft.com/office/drawing/2014/main" id="{5A076720-A912-522C-9136-A5DAB6D499B5}"/>
              </a:ext>
            </a:extLst>
          </p:cNvPr>
          <p:cNvSpPr txBox="1"/>
          <p:nvPr/>
        </p:nvSpPr>
        <p:spPr>
          <a:xfrm>
            <a:off x="5470708" y="5465201"/>
            <a:ext cx="3673292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[상품목록 페이지] </a:t>
            </a:r>
          </a:p>
          <a:p>
            <a:r>
              <a:rPr lang="en-US" sz="25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 - 행사에서 판매중인 주류상품들의 목록을 확인할 수 있음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A6C6D5E7-3E1B-1839-AC04-FF8ECA403481}"/>
              </a:ext>
            </a:extLst>
          </p:cNvPr>
          <p:cNvSpPr txBox="1"/>
          <p:nvPr/>
        </p:nvSpPr>
        <p:spPr>
          <a:xfrm>
            <a:off x="13813865" y="5465201"/>
            <a:ext cx="290524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[찜 리스트 페이지]</a:t>
            </a:r>
          </a:p>
          <a:p>
            <a:r>
              <a:rPr lang="en-US" sz="25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- 사용자 자신이 찜해놓은 상품들을 확인할 수 있는 페이지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7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목표 대비 개발 성과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061FB296-40FD-1AEA-36F7-DB3E0F5A01BF}"/>
              </a:ext>
            </a:extLst>
          </p:cNvPr>
          <p:cNvGrpSpPr/>
          <p:nvPr/>
        </p:nvGrpSpPr>
        <p:grpSpPr>
          <a:xfrm>
            <a:off x="2749188" y="3060806"/>
            <a:ext cx="2890521" cy="6171429"/>
            <a:chOff x="2749188" y="3060806"/>
            <a:chExt cx="2890521" cy="6171429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4652A7AE-0E04-98B2-6BCA-DC11A77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9188" y="3060806"/>
              <a:ext cx="2890521" cy="6171429"/>
            </a:xfrm>
            <a:prstGeom prst="rect">
              <a:avLst/>
            </a:prstGeom>
          </p:spPr>
        </p:pic>
      </p:grp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63EF3CE9-6782-3FC4-B788-01122102A9A6}"/>
              </a:ext>
            </a:extLst>
          </p:cNvPr>
          <p:cNvGrpSpPr/>
          <p:nvPr/>
        </p:nvGrpSpPr>
        <p:grpSpPr>
          <a:xfrm>
            <a:off x="7029291" y="3060806"/>
            <a:ext cx="2839358" cy="6171429"/>
            <a:chOff x="7029291" y="3060806"/>
            <a:chExt cx="2839358" cy="6171429"/>
          </a:xfrm>
        </p:grpSpPr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0ECF8F11-E124-8DF7-C1AC-F521F72D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9291" y="3060806"/>
              <a:ext cx="2839358" cy="6171429"/>
            </a:xfrm>
            <a:prstGeom prst="rect">
              <a:avLst/>
            </a:prstGeom>
          </p:spPr>
        </p:pic>
      </p:grpSp>
      <p:sp>
        <p:nvSpPr>
          <p:cNvPr id="12" name="Object 18">
            <a:extLst>
              <a:ext uri="{FF2B5EF4-FFF2-40B4-BE49-F238E27FC236}">
                <a16:creationId xmlns:a16="http://schemas.microsoft.com/office/drawing/2014/main" id="{CA00D39C-4E50-0047-4805-1BAE6D914D74}"/>
              </a:ext>
            </a:extLst>
          </p:cNvPr>
          <p:cNvSpPr txBox="1"/>
          <p:nvPr/>
        </p:nvSpPr>
        <p:spPr>
          <a:xfrm>
            <a:off x="11049000" y="5143500"/>
            <a:ext cx="6035702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[상품 상세정보 페이지]</a:t>
            </a:r>
          </a:p>
          <a:p>
            <a:r>
              <a:rPr lang="en-US" sz="25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Regular" pitchFamily="34" charset="0"/>
              </a:rPr>
              <a:t>- 특정 상품의 용량, 가격, 알콜 도수 등 상세정보를 확인하고 상품을 주문할 수 있는 페이지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17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412187-9E8B-23D7-4769-8E7A76A77FEF}"/>
              </a:ext>
            </a:extLst>
          </p:cNvPr>
          <p:cNvGrpSpPr/>
          <p:nvPr/>
        </p:nvGrpSpPr>
        <p:grpSpPr>
          <a:xfrm>
            <a:off x="2754167" y="2508394"/>
            <a:ext cx="12809352" cy="7010401"/>
            <a:chOff x="9183193" y="3499844"/>
            <a:chExt cx="5809643" cy="5758456"/>
          </a:xfrm>
          <a:solidFill>
            <a:srgbClr val="E79456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47584B-A377-E4B5-2DF7-B1404437071F}"/>
                </a:ext>
              </a:extLst>
            </p:cNvPr>
            <p:cNvSpPr/>
            <p:nvPr/>
          </p:nvSpPr>
          <p:spPr>
            <a:xfrm>
              <a:off x="9183193" y="3870837"/>
              <a:ext cx="5809643" cy="5387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BF5E8CE-F5F6-C1DC-B775-9022D69FABD1}"/>
                </a:ext>
              </a:extLst>
            </p:cNvPr>
            <p:cNvSpPr/>
            <p:nvPr/>
          </p:nvSpPr>
          <p:spPr>
            <a:xfrm>
              <a:off x="11540116" y="3499844"/>
              <a:ext cx="1015003" cy="1015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1" name="그룹 1018">
            <a:extLst>
              <a:ext uri="{FF2B5EF4-FFF2-40B4-BE49-F238E27FC236}">
                <a16:creationId xmlns:a16="http://schemas.microsoft.com/office/drawing/2014/main" id="{F2EA0B85-3773-D90D-D84E-8D61290C995C}"/>
              </a:ext>
            </a:extLst>
          </p:cNvPr>
          <p:cNvGrpSpPr/>
          <p:nvPr/>
        </p:nvGrpSpPr>
        <p:grpSpPr>
          <a:xfrm>
            <a:off x="8850986" y="2767004"/>
            <a:ext cx="416335" cy="447935"/>
            <a:chOff x="11796892" y="3722556"/>
            <a:chExt cx="416335" cy="447935"/>
          </a:xfrm>
        </p:grpSpPr>
        <p:pic>
          <p:nvPicPr>
            <p:cNvPr id="52" name="Object 66">
              <a:extLst>
                <a:ext uri="{FF2B5EF4-FFF2-40B4-BE49-F238E27FC236}">
                  <a16:creationId xmlns:a16="http://schemas.microsoft.com/office/drawing/2014/main" id="{FF96DB4F-9F1B-F81B-9584-F7A41503A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892" y="3722556"/>
              <a:ext cx="416335" cy="447935"/>
            </a:xfrm>
            <a:prstGeom prst="rect">
              <a:avLst/>
            </a:prstGeom>
          </p:spPr>
        </p:pic>
      </p:grpSp>
      <p:grpSp>
        <p:nvGrpSpPr>
          <p:cNvPr id="55" name="그룹 1004">
            <a:extLst>
              <a:ext uri="{FF2B5EF4-FFF2-40B4-BE49-F238E27FC236}">
                <a16:creationId xmlns:a16="http://schemas.microsoft.com/office/drawing/2014/main" id="{B477360D-5DE3-FD6E-CD46-E7060DCD11C6}"/>
              </a:ext>
            </a:extLst>
          </p:cNvPr>
          <p:cNvGrpSpPr/>
          <p:nvPr/>
        </p:nvGrpSpPr>
        <p:grpSpPr>
          <a:xfrm>
            <a:off x="3215243" y="3505444"/>
            <a:ext cx="11963400" cy="5600456"/>
            <a:chOff x="9507788" y="5373831"/>
            <a:chExt cx="5038988" cy="3576651"/>
          </a:xfrm>
        </p:grpSpPr>
        <p:pic>
          <p:nvPicPr>
            <p:cNvPr id="56" name="Object 10">
              <a:extLst>
                <a:ext uri="{FF2B5EF4-FFF2-40B4-BE49-F238E27FC236}">
                  <a16:creationId xmlns:a16="http://schemas.microsoft.com/office/drawing/2014/main" id="{A294481E-13BF-53B8-F072-F7DB68CA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7788" y="5373831"/>
              <a:ext cx="5038988" cy="3576651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기대 효과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04376-3920-871D-C0C6-EF3BD9651A2A}"/>
              </a:ext>
            </a:extLst>
          </p:cNvPr>
          <p:cNvSpPr txBox="1"/>
          <p:nvPr/>
        </p:nvSpPr>
        <p:spPr>
          <a:xfrm>
            <a:off x="3948470" y="4577426"/>
            <a:ext cx="1036228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페스티벌, 박람회 등에서 소비자 소비활동을 수집할 수 있는 </a:t>
            </a:r>
          </a:p>
          <a:p>
            <a:pPr algn="ctr"/>
            <a:r>
              <a:rPr lang="ko-Kore-KR" altLang="en-US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수집 솔루션을 개발하여 소비자의 니즈 파악</a:t>
            </a:r>
          </a:p>
          <a:p>
            <a:pPr algn="ctr"/>
            <a:endParaRPr lang="ko-Kore-KR" altLang="en-US" sz="3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ko-Kore-KR" altLang="en-US" sz="3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en-US" altLang="ko-Kore-KR" sz="3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en-US" altLang="ko-Kore-KR" sz="3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ore-KR" altLang="en-US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월드비어마켓을 통한 주류판매 증진</a:t>
            </a:r>
          </a:p>
        </p:txBody>
      </p:sp>
      <p:pic>
        <p:nvPicPr>
          <p:cNvPr id="971" name="그림 970">
            <a:extLst>
              <a:ext uri="{FF2B5EF4-FFF2-40B4-BE49-F238E27FC236}">
                <a16:creationId xmlns:a16="http://schemas.microsoft.com/office/drawing/2014/main" id="{0C0B6A19-C7FA-D919-B99D-3697B3FB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7039046"/>
            <a:ext cx="3228956" cy="3228956"/>
          </a:xfrm>
          <a:prstGeom prst="rect">
            <a:avLst/>
          </a:prstGeom>
        </p:spPr>
      </p:pic>
      <p:cxnSp>
        <p:nvCxnSpPr>
          <p:cNvPr id="977" name="직선 연결선[R] 976">
            <a:extLst>
              <a:ext uri="{FF2B5EF4-FFF2-40B4-BE49-F238E27FC236}">
                <a16:creationId xmlns:a16="http://schemas.microsoft.com/office/drawing/2014/main" id="{B68190D6-BC65-F167-BEB8-EA5C0775735D}"/>
              </a:ext>
            </a:extLst>
          </p:cNvPr>
          <p:cNvCxnSpPr>
            <a:cxnSpLocks/>
          </p:cNvCxnSpPr>
          <p:nvPr/>
        </p:nvCxnSpPr>
        <p:spPr>
          <a:xfrm>
            <a:off x="3977243" y="6305672"/>
            <a:ext cx="1042568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86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3">
            <a:extLst>
              <a:ext uri="{FF2B5EF4-FFF2-40B4-BE49-F238E27FC236}">
                <a16:creationId xmlns:a16="http://schemas.microsoft.com/office/drawing/2014/main" id="{928C09C1-E951-D6CB-29C6-D88EC5F764E3}"/>
              </a:ext>
            </a:extLst>
          </p:cNvPr>
          <p:cNvGrpSpPr/>
          <p:nvPr/>
        </p:nvGrpSpPr>
        <p:grpSpPr>
          <a:xfrm>
            <a:off x="0" y="2748854"/>
            <a:ext cx="18328042" cy="6669136"/>
            <a:chOff x="0" y="2748854"/>
            <a:chExt cx="18328042" cy="6669136"/>
          </a:xfrm>
        </p:grpSpPr>
        <p:pic>
          <p:nvPicPr>
            <p:cNvPr id="7" name="Object 12">
              <a:extLst>
                <a:ext uri="{FF2B5EF4-FFF2-40B4-BE49-F238E27FC236}">
                  <a16:creationId xmlns:a16="http://schemas.microsoft.com/office/drawing/2014/main" id="{FEF38849-D913-EE27-73F0-A0673E79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48854"/>
              <a:ext cx="18328042" cy="6669136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향후 계획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 결과 및 현황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6CEAD-01EC-129C-2433-ABFA47EC0AA1}"/>
              </a:ext>
            </a:extLst>
          </p:cNvPr>
          <p:cNvSpPr txBox="1"/>
          <p:nvPr/>
        </p:nvSpPr>
        <p:spPr>
          <a:xfrm>
            <a:off x="1371600" y="4652261"/>
            <a:ext cx="1432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웹</a:t>
            </a:r>
            <a:r>
              <a:rPr lang="en-US" altLang="ko-Kore-KR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앱 기반의 모바일 플랫폼 구축</a:t>
            </a:r>
            <a:endParaRPr lang="en-US" altLang="ko-KR" sz="3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3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다양한 페스티벌 및 박람회에서 지속적으로 사용할 수 있는 플랫폼 구축</a:t>
            </a:r>
            <a:endParaRPr lang="en-US" altLang="ko-KR" sz="3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3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송도 맥주 축제 등 이후 박람회에서 실 사용 후 데이터 수집</a:t>
            </a:r>
            <a:endParaRPr lang="en-US" altLang="ko-KR" sz="3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559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9999" y="2753978"/>
            <a:ext cx="12485718" cy="15999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1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감사합니다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159975" y="6182444"/>
            <a:ext cx="1657560" cy="360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이메일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6402695" y="5508952"/>
            <a:ext cx="4741505" cy="2138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이상민     htkdals1879@gmail.com</a:t>
            </a:r>
          </a:p>
          <a:p>
            <a:endParaRPr lang="en-US" sz="14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김지현     jiwlgus048@gmail.com</a:t>
            </a:r>
          </a:p>
          <a:p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박수련     tnfus1999@gmail.com</a:t>
            </a:r>
          </a:p>
          <a:p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안도영     i0796075@naver.com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822960" y="5922085"/>
            <a:ext cx="1782130" cy="498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CONTACT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248430" y="5857109"/>
            <a:ext cx="285714" cy="285714"/>
            <a:chOff x="5248430" y="5857109"/>
            <a:chExt cx="285714" cy="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8430" y="5857109"/>
              <a:ext cx="285714" cy="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09811" y="5859634"/>
            <a:ext cx="382972" cy="382972"/>
            <a:chOff x="10309811" y="5859634"/>
            <a:chExt cx="382972" cy="382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9811" y="5859634"/>
              <a:ext cx="382972" cy="38297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083825" y="6301908"/>
            <a:ext cx="1657560" cy="366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월드비어마켓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265051" y="6034257"/>
            <a:ext cx="8566265" cy="306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https://worldbeermarket.kr/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C6D6C-3116-0D8F-AB39-A9BA9964EB3B}"/>
              </a:ext>
            </a:extLst>
          </p:cNvPr>
          <p:cNvSpPr txBox="1"/>
          <p:nvPr/>
        </p:nvSpPr>
        <p:spPr>
          <a:xfrm>
            <a:off x="2057400" y="2019300"/>
            <a:ext cx="70866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</a:p>
          <a:p>
            <a:endParaRPr kumimoji="1" lang="en-US" altLang="ko-Kore-KR" sz="6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과제 개요</a:t>
            </a:r>
            <a:endParaRPr kumimoji="1" lang="en-US" altLang="ko-KR" sz="6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48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추진</a:t>
            </a:r>
            <a:r>
              <a:rPr lang="en-US" altLang="ko-Kore-KR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배경</a:t>
            </a:r>
            <a:r>
              <a:rPr lang="en-US" altLang="ko-Kore-KR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 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기업</a:t>
            </a:r>
            <a:r>
              <a:rPr lang="en-US" altLang="ko-Kore-KR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요구사항</a:t>
            </a:r>
            <a:endParaRPr lang="en-US" altLang="ko-Kore-KR" sz="28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Noto Sans CJK KR Black" pitchFamily="34" charset="0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과제</a:t>
            </a:r>
            <a:r>
              <a:rPr lang="en-US" altLang="ko-Kore-KR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</a:t>
            </a:r>
            <a:r>
              <a:rPr lang="en-US" altLang="ko-Kore-KR" sz="28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목표</a:t>
            </a:r>
            <a:endParaRPr lang="en-US" altLang="ko-Kore-KR" sz="28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765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11570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추진 배경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791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Pretendard" pitchFamily="34" charset="0"/>
              </a:rPr>
              <a:t>과제 개요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3F6AE2-2973-9184-1E80-02F5FCCD2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8" y="2505442"/>
            <a:ext cx="7366000" cy="6832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05335A-4089-2629-F10C-D49AEFF17C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60" t="2005"/>
          <a:stretch/>
        </p:blipFill>
        <p:spPr>
          <a:xfrm>
            <a:off x="8285034" y="3162300"/>
            <a:ext cx="9526288" cy="59360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기업 요구사항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791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Pretendard" pitchFamily="34" charset="0"/>
              </a:rPr>
              <a:t>과제 개요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A82467-324E-CD7F-CBCA-ADB0DC565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86099"/>
            <a:ext cx="10524496" cy="72183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9EC28F-C2A5-264D-FE07-D1AF4081AE5B}"/>
              </a:ext>
            </a:extLst>
          </p:cNvPr>
          <p:cNvSpPr txBox="1"/>
          <p:nvPr/>
        </p:nvSpPr>
        <p:spPr>
          <a:xfrm>
            <a:off x="12420600" y="5226903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"오비맥주 고객 데이터를 수집할 수 있는 </a:t>
            </a:r>
          </a:p>
          <a:p>
            <a:r>
              <a:rPr lang="ko-Kore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플랫폼을 제시하여 소비자의 니즈파악"</a:t>
            </a:r>
          </a:p>
        </p:txBody>
      </p:sp>
    </p:spTree>
    <p:extLst>
      <p:ext uri="{BB962C8B-B14F-4D97-AF65-F5344CB8AC3E}">
        <p14:creationId xmlns:p14="http://schemas.microsoft.com/office/powerpoint/2010/main" val="53760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과제 목표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791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Pretendard" pitchFamily="34" charset="0"/>
              </a:rPr>
              <a:t>과제 개요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0" y="2748854"/>
            <a:ext cx="18328042" cy="6669136"/>
            <a:chOff x="0" y="2748854"/>
            <a:chExt cx="18328042" cy="66691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48854"/>
              <a:ext cx="18328042" cy="66691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3200000" y="4253968"/>
            <a:ext cx="246857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Medium" pitchFamily="34" charset="0"/>
              </a:rPr>
              <a:t>"</a:t>
            </a:r>
            <a:r>
              <a:rPr lang="en-US" sz="4000" dirty="0" err="1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Medium" pitchFamily="34" charset="0"/>
              </a:rPr>
              <a:t>시장트</a:t>
            </a:r>
            <a:r>
              <a:rPr lang="ko-KR" altLang="en-US" sz="40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Medium" pitchFamily="34" charset="0"/>
              </a:rPr>
              <a:t>렌</a:t>
            </a:r>
            <a:r>
              <a:rPr lang="en-US" sz="4000" dirty="0" err="1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Medium" pitchFamily="34" charset="0"/>
              </a:rPr>
              <a:t>드와</a:t>
            </a:r>
            <a:r>
              <a:rPr lang="en-US" sz="40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Medium" pitchFamily="34" charset="0"/>
              </a:rPr>
              <a:t> 소비자 활동을 중점으로 분석 가능한 빅데이터 솔루션"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-3122705" y="5142857"/>
            <a:ext cx="2468571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Medium" pitchFamily="34" charset="0"/>
              </a:rPr>
              <a:t>(웹 기반의 고객정보 &amp; 상품정보 &amp; 소비활동 정보를 수집할 수 있는 솔루션)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689935" y="6186177"/>
            <a:ext cx="680093" cy="702006"/>
            <a:chOff x="8689935" y="6186177"/>
            <a:chExt cx="680093" cy="7020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689935" y="6186177"/>
              <a:ext cx="680093" cy="70200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-3312876" y="7399274"/>
            <a:ext cx="2468571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Medium" pitchFamily="34" charset="0"/>
              </a:rPr>
              <a:t>박람회/페스티벌 구매 플랫폼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3972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C6D6C-3116-0D8F-AB39-A9BA9964EB3B}"/>
              </a:ext>
            </a:extLst>
          </p:cNvPr>
          <p:cNvSpPr txBox="1"/>
          <p:nvPr/>
        </p:nvSpPr>
        <p:spPr>
          <a:xfrm>
            <a:off x="2057400" y="2019300"/>
            <a:ext cx="7086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</a:t>
            </a:r>
            <a:r>
              <a:rPr kumimoji="1" lang="en-US" altLang="ko-KR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6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6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과제 해결 방안</a:t>
            </a:r>
            <a:endParaRPr kumimoji="1" lang="en-US" altLang="ko-KR" sz="6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48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 접근 방법</a:t>
            </a:r>
            <a:endParaRPr lang="en-US" altLang="ko-KR" sz="28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Noto Sans CJK KR Black" pitchFamily="34" charset="0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구조</a:t>
            </a:r>
            <a:endParaRPr lang="en-US" altLang="ko-Kore-KR" sz="28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3293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사각형 설명선[R] 3">
            <a:extLst>
              <a:ext uri="{FF2B5EF4-FFF2-40B4-BE49-F238E27FC236}">
                <a16:creationId xmlns:a16="http://schemas.microsoft.com/office/drawing/2014/main" id="{793264E7-60EF-FBFA-54C4-D482121D2742}"/>
              </a:ext>
            </a:extLst>
          </p:cNvPr>
          <p:cNvSpPr/>
          <p:nvPr/>
        </p:nvSpPr>
        <p:spPr>
          <a:xfrm>
            <a:off x="2787489" y="2216326"/>
            <a:ext cx="6214021" cy="7315200"/>
          </a:xfrm>
          <a:prstGeom prst="wedgeRoundRectCallout">
            <a:avLst>
              <a:gd name="adj1" fmla="val -61995"/>
              <a:gd name="adj2" fmla="val -215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접근 방법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Pretendard" pitchFamily="34" charset="0"/>
              </a:rPr>
              <a:t>과제 해결 방안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38969-8ADD-7F4E-F817-0B6A92FD1EC3}"/>
              </a:ext>
            </a:extLst>
          </p:cNvPr>
          <p:cNvSpPr txBox="1"/>
          <p:nvPr/>
        </p:nvSpPr>
        <p:spPr>
          <a:xfrm>
            <a:off x="3200400" y="3376770"/>
            <a:ext cx="556260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 회원가입 </a:t>
            </a:r>
          </a:p>
          <a:p>
            <a:pPr>
              <a:lnSpc>
                <a:spcPct val="150000"/>
              </a:lnSpc>
            </a:pPr>
            <a:r>
              <a:rPr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성별 혹은 연령대별 선호도를 조사하기 위한 고객정보를 모으는 기능</a:t>
            </a:r>
          </a:p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 상품 상세</a:t>
            </a:r>
          </a:p>
          <a:p>
            <a:pPr>
              <a:lnSpc>
                <a:spcPct val="150000"/>
              </a:lnSpc>
            </a:pPr>
            <a:r>
              <a:rPr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소비자가 상품 상세 페이지를 확인하여 주류 정보를 얻는 기능</a:t>
            </a:r>
          </a:p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주문 시스템</a:t>
            </a:r>
          </a:p>
          <a:p>
            <a:pPr>
              <a:lnSpc>
                <a:spcPct val="150000"/>
              </a:lnSpc>
            </a:pPr>
            <a:r>
              <a:rPr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소비자가 상품을 보고 주류를 장바구니에 담아놓거나 주문하는 기능</a:t>
            </a:r>
          </a:p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검색 기능</a:t>
            </a:r>
          </a:p>
          <a:p>
            <a:pPr>
              <a:lnSpc>
                <a:spcPct val="150000"/>
              </a:lnSpc>
            </a:pPr>
            <a:r>
              <a:rPr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소비자가 원하는 상품을 검색하여 찾는 기능</a:t>
            </a:r>
          </a:p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5. 직관적이고 편한 UI/UX 구성</a:t>
            </a:r>
          </a:p>
        </p:txBody>
      </p:sp>
      <p:sp>
        <p:nvSpPr>
          <p:cNvPr id="15" name="모서리가 둥근 사각형 설명선[R] 14">
            <a:extLst>
              <a:ext uri="{FF2B5EF4-FFF2-40B4-BE49-F238E27FC236}">
                <a16:creationId xmlns:a16="http://schemas.microsoft.com/office/drawing/2014/main" id="{D21692C1-DAED-1712-A6B6-D6666DCD5665}"/>
              </a:ext>
            </a:extLst>
          </p:cNvPr>
          <p:cNvSpPr/>
          <p:nvPr/>
        </p:nvSpPr>
        <p:spPr>
          <a:xfrm>
            <a:off x="9330779" y="2153743"/>
            <a:ext cx="6214021" cy="7315200"/>
          </a:xfrm>
          <a:prstGeom prst="wedgeRoundRectCallout">
            <a:avLst>
              <a:gd name="adj1" fmla="val 60963"/>
              <a:gd name="adj2" fmla="val 1026"/>
              <a:gd name="adj3" fmla="val 16667"/>
            </a:avLst>
          </a:prstGeom>
          <a:noFill/>
          <a:ln w="38100">
            <a:solidFill>
              <a:srgbClr val="E79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64BFE-4858-A115-CFBB-13BB59A877B5}"/>
              </a:ext>
            </a:extLst>
          </p:cNvPr>
          <p:cNvSpPr txBox="1"/>
          <p:nvPr/>
        </p:nvSpPr>
        <p:spPr>
          <a:xfrm>
            <a:off x="4953000" y="2649618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E7945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</a:t>
            </a:r>
            <a:r>
              <a:rPr kumimoji="1" lang="ko-KR" altLang="en-US" sz="3200" b="1" dirty="0">
                <a:solidFill>
                  <a:srgbClr val="E7945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측면</a:t>
            </a:r>
            <a:endParaRPr kumimoji="1" lang="ko-Kore-KR" altLang="en-US" sz="3200" b="1" dirty="0">
              <a:solidFill>
                <a:srgbClr val="E7945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0DD15-BC21-3F3D-283E-297AD2632C4E}"/>
              </a:ext>
            </a:extLst>
          </p:cNvPr>
          <p:cNvSpPr txBox="1"/>
          <p:nvPr/>
        </p:nvSpPr>
        <p:spPr>
          <a:xfrm>
            <a:off x="11445419" y="2649617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E7945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판매자</a:t>
            </a:r>
            <a:r>
              <a:rPr kumimoji="1" lang="ko-KR" altLang="en-US" sz="3200" b="1" dirty="0">
                <a:solidFill>
                  <a:srgbClr val="E7945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측면</a:t>
            </a:r>
            <a:endParaRPr kumimoji="1" lang="ko-Kore-KR" altLang="en-US" sz="3200" b="1" dirty="0">
              <a:solidFill>
                <a:srgbClr val="E7945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7AC747-07F6-463F-438E-FEDFE20BCAA9}"/>
              </a:ext>
            </a:extLst>
          </p:cNvPr>
          <p:cNvSpPr txBox="1"/>
          <p:nvPr/>
        </p:nvSpPr>
        <p:spPr>
          <a:xfrm>
            <a:off x="9770789" y="4700766"/>
            <a:ext cx="5334000" cy="199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 회원가입 </a:t>
            </a:r>
          </a:p>
          <a:p>
            <a:pPr>
              <a:lnSpc>
                <a:spcPct val="150000"/>
              </a:lnSpc>
            </a:pPr>
            <a:r>
              <a:rPr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업체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상품 등록을 위한 관리자 정보를 모으는 기능</a:t>
            </a:r>
            <a:endParaRPr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 주문 확인</a:t>
            </a:r>
            <a:r>
              <a:rPr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</a:t>
            </a:r>
          </a:p>
          <a:p>
            <a:pPr>
              <a:lnSpc>
                <a:spcPct val="150000"/>
              </a:lnSpc>
            </a:pPr>
            <a:r>
              <a:rPr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소비자가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주문한 상품 목록을 확인하는 기능</a:t>
            </a:r>
            <a:endParaRPr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E614A20-5A2F-C3ED-F8A1-EB317B688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06312" y="2850116"/>
            <a:ext cx="2826233" cy="30165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145CE9-DC19-BA64-4666-09EB8D91A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556" y="5067300"/>
            <a:ext cx="3228956" cy="32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86E-6 2.92769E-6 L 0.25473 -0.532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31" y="-266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266" y="1223686"/>
            <a:ext cx="145714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Noto Sans CJK KR Black" pitchFamily="34" charset="0"/>
              </a:rPr>
              <a:t>시스템 구조</a:t>
            </a:r>
            <a:endParaRPr lang="en-US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229" y="422538"/>
            <a:ext cx="7381256" cy="324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500" dirty="0">
                <a:solidFill>
                  <a:srgbClr val="777777"/>
                </a:solidFill>
                <a:latin typeface="Noto Sans CJK KR Medium" pitchFamily="34" charset="0"/>
                <a:cs typeface="Noto Sans CJK KR Medium" pitchFamily="34" charset="0"/>
              </a:rPr>
              <a:t>FESTIVAL PURCHASE PLATFORM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30688" y="793519"/>
            <a:ext cx="5024339" cy="207996"/>
            <a:chOff x="6630688" y="793519"/>
            <a:chExt cx="5024339" cy="207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688" y="793519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008" y="587389"/>
            <a:ext cx="786350" cy="786350"/>
            <a:chOff x="1163008" y="587389"/>
            <a:chExt cx="786350" cy="786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008" y="587389"/>
              <a:ext cx="786350" cy="786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4687" y="742598"/>
            <a:ext cx="17813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0</a:t>
            </a:r>
            <a:r>
              <a:rPr lang="en-US" altLang="ko-KR" sz="3000" dirty="0">
                <a:solidFill>
                  <a:srgbClr val="EAEAEA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235590" y="948958"/>
            <a:ext cx="384817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Pretendard" pitchFamily="34" charset="0"/>
              </a:rPr>
              <a:t>과제 해결 방안</a:t>
            </a: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A0480-F73C-7271-F802-916A86262D1F}"/>
              </a:ext>
            </a:extLst>
          </p:cNvPr>
          <p:cNvSpPr txBox="1"/>
          <p:nvPr/>
        </p:nvSpPr>
        <p:spPr>
          <a:xfrm>
            <a:off x="4953000" y="2399068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E7945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</a:t>
            </a:r>
            <a:r>
              <a:rPr kumimoji="1" lang="ko-KR" altLang="en-US" sz="3200" b="1" dirty="0">
                <a:solidFill>
                  <a:srgbClr val="E7945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측면</a:t>
            </a:r>
            <a:endParaRPr kumimoji="1" lang="ko-Kore-KR" altLang="en-US" sz="3200" b="1" dirty="0">
              <a:solidFill>
                <a:srgbClr val="E7945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2C0B5-E0E0-FBCF-13DF-5B02DD2FDB83}"/>
              </a:ext>
            </a:extLst>
          </p:cNvPr>
          <p:cNvSpPr txBox="1"/>
          <p:nvPr/>
        </p:nvSpPr>
        <p:spPr>
          <a:xfrm>
            <a:off x="11445419" y="2399067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E7945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판매자</a:t>
            </a:r>
            <a:r>
              <a:rPr kumimoji="1" lang="ko-KR" altLang="en-US" sz="3200" b="1" dirty="0">
                <a:solidFill>
                  <a:srgbClr val="E7945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측면</a:t>
            </a:r>
            <a:endParaRPr kumimoji="1" lang="ko-Kore-KR" altLang="en-US" sz="3200" b="1" dirty="0">
              <a:solidFill>
                <a:srgbClr val="E7945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6810DF1-600E-126B-C3D9-3EE1334B8180}"/>
              </a:ext>
            </a:extLst>
          </p:cNvPr>
          <p:cNvSpPr/>
          <p:nvPr/>
        </p:nvSpPr>
        <p:spPr>
          <a:xfrm>
            <a:off x="12900481" y="3385619"/>
            <a:ext cx="2057400" cy="821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회원가입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0A467D4-AF3C-7575-902E-5AA83C70BA29}"/>
              </a:ext>
            </a:extLst>
          </p:cNvPr>
          <p:cNvSpPr/>
          <p:nvPr/>
        </p:nvSpPr>
        <p:spPr>
          <a:xfrm>
            <a:off x="10058400" y="3396825"/>
            <a:ext cx="2057400" cy="821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이벤트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등록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6EF9C1F-64DF-9013-BDD9-BF7E19568AF5}"/>
              </a:ext>
            </a:extLst>
          </p:cNvPr>
          <p:cNvSpPr/>
          <p:nvPr/>
        </p:nvSpPr>
        <p:spPr>
          <a:xfrm>
            <a:off x="10058400" y="5121550"/>
            <a:ext cx="2057400" cy="821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등록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DBB7AD7-88A0-7E40-2614-9660CC27E4F5}"/>
              </a:ext>
            </a:extLst>
          </p:cNvPr>
          <p:cNvSpPr/>
          <p:nvPr/>
        </p:nvSpPr>
        <p:spPr>
          <a:xfrm>
            <a:off x="10058400" y="6874150"/>
            <a:ext cx="2057400" cy="821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주문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목록 확인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68F87CC-22C9-8F24-99CF-4B4B3446FE98}"/>
              </a:ext>
            </a:extLst>
          </p:cNvPr>
          <p:cNvCxnSpPr>
            <a:stCxn id="9" idx="1"/>
            <a:endCxn id="12" idx="3"/>
          </p:cNvCxnSpPr>
          <p:nvPr/>
        </p:nvCxnSpPr>
        <p:spPr>
          <a:xfrm flipH="1">
            <a:off x="12115800" y="3796385"/>
            <a:ext cx="784681" cy="11206"/>
          </a:xfrm>
          <a:prstGeom prst="straightConnector1">
            <a:avLst/>
          </a:prstGeom>
          <a:ln w="38100">
            <a:solidFill>
              <a:srgbClr val="E79456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8ACDDB6-686C-EC68-D479-408AFAE0E57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1087100" y="4218356"/>
            <a:ext cx="0" cy="903194"/>
          </a:xfrm>
          <a:prstGeom prst="straightConnector1">
            <a:avLst/>
          </a:prstGeom>
          <a:ln w="38100">
            <a:solidFill>
              <a:srgbClr val="E7945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1DC8DD-DAE4-96EE-DFB7-FC5473A8EA9A}"/>
              </a:ext>
            </a:extLst>
          </p:cNvPr>
          <p:cNvCxnSpPr/>
          <p:nvPr/>
        </p:nvCxnSpPr>
        <p:spPr>
          <a:xfrm>
            <a:off x="11087100" y="5943081"/>
            <a:ext cx="0" cy="903194"/>
          </a:xfrm>
          <a:prstGeom prst="straightConnector1">
            <a:avLst/>
          </a:prstGeom>
          <a:ln w="38100">
            <a:solidFill>
              <a:srgbClr val="E7945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삼각형 23">
            <a:extLst>
              <a:ext uri="{FF2B5EF4-FFF2-40B4-BE49-F238E27FC236}">
                <a16:creationId xmlns:a16="http://schemas.microsoft.com/office/drawing/2014/main" id="{1C7464A1-4C30-4592-F2C2-A0A2645DA5D1}"/>
              </a:ext>
            </a:extLst>
          </p:cNvPr>
          <p:cNvSpPr/>
          <p:nvPr/>
        </p:nvSpPr>
        <p:spPr>
          <a:xfrm flipV="1">
            <a:off x="11087100" y="8120572"/>
            <a:ext cx="3162300" cy="50617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809DFFC-D012-9B04-EF7D-DA0B58E80092}"/>
              </a:ext>
            </a:extLst>
          </p:cNvPr>
          <p:cNvSpPr/>
          <p:nvPr/>
        </p:nvSpPr>
        <p:spPr>
          <a:xfrm>
            <a:off x="10107706" y="8782763"/>
            <a:ext cx="5208494" cy="821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소비자에게 빠른 상품 제공</a:t>
            </a:r>
            <a:endParaRPr kumimoji="1" lang="ko-Kore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D25EF95-E0CF-52E9-CB75-2C6D7ACDE799}"/>
              </a:ext>
            </a:extLst>
          </p:cNvPr>
          <p:cNvSpPr/>
          <p:nvPr/>
        </p:nvSpPr>
        <p:spPr>
          <a:xfrm>
            <a:off x="6325945" y="3371279"/>
            <a:ext cx="2057400" cy="821531"/>
          </a:xfrm>
          <a:prstGeom prst="roundRect">
            <a:avLst/>
          </a:prstGeom>
          <a:solidFill>
            <a:srgbClr val="E7945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회원가입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ED344F-2F48-77EE-9FF8-0155A05AA62A}"/>
              </a:ext>
            </a:extLst>
          </p:cNvPr>
          <p:cNvSpPr/>
          <p:nvPr/>
        </p:nvSpPr>
        <p:spPr>
          <a:xfrm>
            <a:off x="3483864" y="3382485"/>
            <a:ext cx="2057400" cy="821531"/>
          </a:xfrm>
          <a:prstGeom prst="roundRect">
            <a:avLst/>
          </a:prstGeom>
          <a:solidFill>
            <a:srgbClr val="E7945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이벤트 접속</a:t>
            </a:r>
            <a:endParaRPr kumimoji="1" lang="ko-Kore-KR" altLang="en-US" sz="20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BCEB2882-83FD-85CD-C528-82C59DA29876}"/>
              </a:ext>
            </a:extLst>
          </p:cNvPr>
          <p:cNvSpPr/>
          <p:nvPr/>
        </p:nvSpPr>
        <p:spPr>
          <a:xfrm>
            <a:off x="3483864" y="5107210"/>
            <a:ext cx="2057400" cy="821531"/>
          </a:xfrm>
          <a:prstGeom prst="roundRect">
            <a:avLst/>
          </a:prstGeom>
          <a:solidFill>
            <a:srgbClr val="E7945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</a:t>
            </a:r>
            <a:r>
              <a:rPr kumimoji="1" lang="ko-KR" altLang="en-US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kumimoji="1" lang="ko-Kore-KR" altLang="en-US" sz="20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2FBBA511-5B87-D57D-F642-E396CBCC8A57}"/>
              </a:ext>
            </a:extLst>
          </p:cNvPr>
          <p:cNvSpPr/>
          <p:nvPr/>
        </p:nvSpPr>
        <p:spPr>
          <a:xfrm>
            <a:off x="3483864" y="6859810"/>
            <a:ext cx="2057400" cy="821531"/>
          </a:xfrm>
          <a:prstGeom prst="roundRect">
            <a:avLst/>
          </a:prstGeom>
          <a:solidFill>
            <a:srgbClr val="E7945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 주문</a:t>
            </a:r>
            <a:endParaRPr kumimoji="1" lang="ko-Kore-KR" altLang="en-US" sz="20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C556A-9804-0F15-E572-9CAE35A1A07C}"/>
              </a:ext>
            </a:extLst>
          </p:cNvPr>
          <p:cNvCxnSpPr>
            <a:stCxn id="28" idx="1"/>
            <a:endCxn id="29" idx="3"/>
          </p:cNvCxnSpPr>
          <p:nvPr/>
        </p:nvCxnSpPr>
        <p:spPr>
          <a:xfrm flipH="1">
            <a:off x="5541264" y="3782045"/>
            <a:ext cx="784681" cy="11206"/>
          </a:xfrm>
          <a:prstGeom prst="straightConnector1">
            <a:avLst/>
          </a:prstGeom>
          <a:ln w="38100">
            <a:solidFill>
              <a:srgbClr val="E79456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527E7FD-8131-609D-A594-312AED718BF9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4512564" y="4204016"/>
            <a:ext cx="0" cy="903194"/>
          </a:xfrm>
          <a:prstGeom prst="straightConnector1">
            <a:avLst/>
          </a:prstGeom>
          <a:ln w="38100">
            <a:solidFill>
              <a:srgbClr val="E7945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4C04928-021E-2762-DCAB-5AAE9B8AAA48}"/>
              </a:ext>
            </a:extLst>
          </p:cNvPr>
          <p:cNvCxnSpPr/>
          <p:nvPr/>
        </p:nvCxnSpPr>
        <p:spPr>
          <a:xfrm>
            <a:off x="4512564" y="5928741"/>
            <a:ext cx="0" cy="903194"/>
          </a:xfrm>
          <a:prstGeom prst="straightConnector1">
            <a:avLst/>
          </a:prstGeom>
          <a:ln w="38100">
            <a:solidFill>
              <a:srgbClr val="E7945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삼각형 34">
            <a:extLst>
              <a:ext uri="{FF2B5EF4-FFF2-40B4-BE49-F238E27FC236}">
                <a16:creationId xmlns:a16="http://schemas.microsoft.com/office/drawing/2014/main" id="{A5137A14-1E8D-C70E-AD10-C1B6EACCA30C}"/>
              </a:ext>
            </a:extLst>
          </p:cNvPr>
          <p:cNvSpPr/>
          <p:nvPr/>
        </p:nvSpPr>
        <p:spPr>
          <a:xfrm flipV="1">
            <a:off x="4512564" y="8106232"/>
            <a:ext cx="3162300" cy="50617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F382D6F8-6FC8-9E41-BCDE-F4C84D791B4F}"/>
              </a:ext>
            </a:extLst>
          </p:cNvPr>
          <p:cNvSpPr/>
          <p:nvPr/>
        </p:nvSpPr>
        <p:spPr>
          <a:xfrm>
            <a:off x="3533170" y="8768423"/>
            <a:ext cx="5208494" cy="821531"/>
          </a:xfrm>
          <a:prstGeom prst="roundRect">
            <a:avLst/>
          </a:prstGeom>
          <a:solidFill>
            <a:srgbClr val="E7945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고객 </a:t>
            </a:r>
            <a:r>
              <a:rPr kumimoji="1" lang="en-US" altLang="ko-KR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소비 </a:t>
            </a:r>
            <a:r>
              <a:rPr kumimoji="1" lang="en-US" altLang="ko-KR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r>
              <a:rPr kumimoji="1" lang="ko-KR" altLang="en-US" sz="20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</a:t>
            </a:r>
            <a:endParaRPr kumimoji="1" lang="ko-Kore-KR" altLang="en-US" sz="20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32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649</Words>
  <Application>Microsoft Macintosh PowerPoint</Application>
  <PresentationFormat>사용자 지정</PresentationFormat>
  <Paragraphs>197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NanumBarunGothic</vt:lpstr>
      <vt:lpstr>Noto Sans CJK KR Black</vt:lpstr>
      <vt:lpstr>Noto Sans CJK KR Bold</vt:lpstr>
      <vt:lpstr>Noto Sans CJK KR Medium</vt:lpstr>
      <vt:lpstr>Noto Sans CJK KR Regular</vt:lpstr>
      <vt:lpstr>Pretendard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김지현</cp:lastModifiedBy>
  <cp:revision>33</cp:revision>
  <dcterms:created xsi:type="dcterms:W3CDTF">2023-08-22T23:43:46Z</dcterms:created>
  <dcterms:modified xsi:type="dcterms:W3CDTF">2023-08-23T15:07:06Z</dcterms:modified>
</cp:coreProperties>
</file>